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21" r:id="rId3"/>
    <p:sldId id="289" r:id="rId4"/>
    <p:sldId id="293" r:id="rId5"/>
    <p:sldId id="294" r:id="rId6"/>
    <p:sldId id="295" r:id="rId7"/>
    <p:sldId id="259" r:id="rId8"/>
    <p:sldId id="280" r:id="rId9"/>
    <p:sldId id="297" r:id="rId10"/>
    <p:sldId id="300" r:id="rId11"/>
    <p:sldId id="302" r:id="rId12"/>
    <p:sldId id="292" r:id="rId13"/>
    <p:sldId id="298" r:id="rId14"/>
    <p:sldId id="290" r:id="rId15"/>
    <p:sldId id="303" r:id="rId16"/>
    <p:sldId id="268" r:id="rId17"/>
    <p:sldId id="278" r:id="rId18"/>
    <p:sldId id="265" r:id="rId19"/>
    <p:sldId id="266" r:id="rId20"/>
    <p:sldId id="304" r:id="rId21"/>
    <p:sldId id="267" r:id="rId22"/>
    <p:sldId id="305" r:id="rId23"/>
    <p:sldId id="315" r:id="rId24"/>
    <p:sldId id="311" r:id="rId25"/>
    <p:sldId id="312" r:id="rId26"/>
    <p:sldId id="314" r:id="rId27"/>
    <p:sldId id="291" r:id="rId28"/>
    <p:sldId id="287" r:id="rId29"/>
    <p:sldId id="281" r:id="rId30"/>
    <p:sldId id="313" r:id="rId31"/>
    <p:sldId id="308" r:id="rId32"/>
    <p:sldId id="309" r:id="rId33"/>
    <p:sldId id="310" r:id="rId34"/>
    <p:sldId id="271" r:id="rId35"/>
    <p:sldId id="273" r:id="rId36"/>
    <p:sldId id="262" r:id="rId37"/>
    <p:sldId id="272" r:id="rId38"/>
    <p:sldId id="274" r:id="rId39"/>
    <p:sldId id="316" r:id="rId40"/>
    <p:sldId id="261" r:id="rId41"/>
    <p:sldId id="318" r:id="rId42"/>
    <p:sldId id="306" r:id="rId43"/>
    <p:sldId id="320" r:id="rId44"/>
    <p:sldId id="275" r:id="rId45"/>
    <p:sldId id="260" r:id="rId46"/>
    <p:sldId id="276" r:id="rId47"/>
    <p:sldId id="283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1C1C"/>
    <a:srgbClr val="F9E1D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71" autoAdjust="0"/>
  </p:normalViewPr>
  <p:slideViewPr>
    <p:cSldViewPr>
      <p:cViewPr>
        <p:scale>
          <a:sx n="91" d="100"/>
          <a:sy n="91" d="100"/>
        </p:scale>
        <p:origin x="-19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E986C-9F96-4E94-9AD7-B47D28AD2C45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9CD31-2C03-490C-BCBC-1651949260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158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9CD31-2C03-490C-BCBC-1651949260A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841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 txBox="1"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02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36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4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83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40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5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5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06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08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8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CE62-305F-4FAD-8A59-67AAEF3FFC2F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520E8-C092-4009-B8C5-0EC470D52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logicweb.ru/img1/fot837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7" Type="http://schemas.openxmlformats.org/officeDocument/2006/relationships/hyperlink" Target="http://glory.rin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9may.ru/" TargetMode="External"/><Relationship Id="rId5" Type="http://schemas.openxmlformats.org/officeDocument/2006/relationships/hyperlink" Target="http://www.lants.tellur.ru/history/" TargetMode="Externa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"/>
          <a:stretch/>
        </p:blipFill>
        <p:spPr>
          <a:xfrm>
            <a:off x="-121323" y="14184"/>
            <a:ext cx="9278719" cy="7029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240449" y="2420888"/>
            <a:ext cx="95725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  <a:r>
              <a:rPr lang="ru-RU" sz="6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деду</a:t>
            </a:r>
            <a:r>
              <a:rPr lang="ru-RU" sz="6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  <a:r>
              <a:rPr lang="ru-RU" sz="66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66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обеду!</a:t>
            </a:r>
            <a:endParaRPr lang="ru-RU" sz="66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497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advClick="0" advTm="6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8229600" cy="136815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На многих предприятиях основную рабочую силу составляли девушки- подростки</a:t>
            </a:r>
          </a:p>
        </p:txBody>
      </p:sp>
      <p:pic>
        <p:nvPicPr>
          <p:cNvPr id="86019" name="Picture 3" descr="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1700808"/>
            <a:ext cx="7632848" cy="48190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30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25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48063" y="333373"/>
            <a:ext cx="3594819" cy="6157891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А в немецком тылу разгорелась партизанская война. Летели под откос вражеские эшелоны, уничтожались отряды карателей и предатели-полицаи. На действия партизан фашисты ответили террором против мирного населения, но исход войны уже был предрешен. </a:t>
            </a:r>
          </a:p>
        </p:txBody>
      </p:sp>
      <p:pic>
        <p:nvPicPr>
          <p:cNvPr id="87043" name="Picture 3" descr="Партиза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2" y="333374"/>
            <a:ext cx="4819650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98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Картинка 83 из 74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71628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683568" y="228600"/>
            <a:ext cx="876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b="1" dirty="0">
                <a:solidFill>
                  <a:srgbClr val="FFFF00"/>
                </a:solidFill>
              </a:rPr>
              <a:t>Тысячи советских граждан были угнаны в концлагеря</a:t>
            </a:r>
          </a:p>
        </p:txBody>
      </p:sp>
    </p:spTree>
    <p:extLst>
      <p:ext uri="{BB962C8B-B14F-4D97-AF65-F5344CB8AC3E}">
        <p14:creationId xmlns:p14="http://schemas.microsoft.com/office/powerpoint/2010/main" val="64389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8913"/>
            <a:ext cx="256540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797425"/>
            <a:ext cx="2592387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4067175" y="4926986"/>
            <a:ext cx="2089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FF00"/>
                </a:solidFill>
                <a:latin typeface="Calibri" pitchFamily="34" charset="0"/>
              </a:rPr>
              <a:t>Юные узники Освенцима</a:t>
            </a:r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60350"/>
            <a:ext cx="2611438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6678613" y="549275"/>
            <a:ext cx="22129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FF00"/>
                </a:solidFill>
                <a:latin typeface="Calibri" pitchFamily="34" charset="0"/>
              </a:rPr>
              <a:t>Узники фашизма в Карелии, </a:t>
            </a:r>
            <a:r>
              <a:rPr lang="ru-RU" sz="2400" b="1" dirty="0" err="1">
                <a:solidFill>
                  <a:srgbClr val="FFFF00"/>
                </a:solidFill>
                <a:latin typeface="Calibri" pitchFamily="34" charset="0"/>
              </a:rPr>
              <a:t>г.Петрозаводск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250825" y="6165850"/>
            <a:ext cx="3313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FF00"/>
                </a:solidFill>
                <a:latin typeface="Calibri" pitchFamily="34" charset="0"/>
              </a:rPr>
              <a:t>Узники Бухенвальда</a:t>
            </a:r>
          </a:p>
        </p:txBody>
      </p:sp>
      <p:pic>
        <p:nvPicPr>
          <p:cNvPr id="89096" name="Picture 8" descr="06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221163"/>
            <a:ext cx="35750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7" name="WordArt 9"/>
          <p:cNvSpPr>
            <a:spLocks noChangeArrowheads="1" noChangeShapeType="1" noTextEdit="1"/>
          </p:cNvSpPr>
          <p:nvPr/>
        </p:nvSpPr>
        <p:spPr bwMode="auto">
          <a:xfrm rot="-646089">
            <a:off x="3924300" y="3429000"/>
            <a:ext cx="4968875" cy="1042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6000000" scaled="1"/>
                </a:gradFill>
                <a:latin typeface="Times New Roman"/>
                <a:cs typeface="Times New Roman"/>
              </a:rPr>
              <a:t>Ужасы концлагерей</a:t>
            </a: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994569" y="3427299"/>
            <a:ext cx="19446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FFFF00"/>
                </a:solidFill>
                <a:latin typeface="Calibri" pitchFamily="34" charset="0"/>
              </a:rPr>
              <a:t>Лагерь </a:t>
            </a:r>
            <a:r>
              <a:rPr lang="ru-RU" sz="2400" b="1" dirty="0" err="1">
                <a:solidFill>
                  <a:srgbClr val="FFFF00"/>
                </a:solidFill>
                <a:latin typeface="Calibri" pitchFamily="34" charset="0"/>
              </a:rPr>
              <a:t>Аушвиц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8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/>
      <p:bldP spid="89094" grpId="0"/>
      <p:bldP spid="89095" grpId="0"/>
      <p:bldP spid="89097" grpId="0"/>
      <p:bldP spid="890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457200" y="150813"/>
            <a:ext cx="8229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1536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42"/>
            <a:ext cx="9144000" cy="704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3"/>
          <a:stretch/>
        </p:blipFill>
        <p:spPr bwMode="auto">
          <a:xfrm>
            <a:off x="279446" y="3728784"/>
            <a:ext cx="7620000" cy="312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Прямоугольник 8"/>
          <p:cNvSpPr>
            <a:spLocks noChangeArrowheads="1"/>
          </p:cNvSpPr>
          <p:nvPr/>
        </p:nvSpPr>
        <p:spPr bwMode="auto">
          <a:xfrm>
            <a:off x="179512" y="164406"/>
            <a:ext cx="82804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 Black" pitchFamily="34" charset="0"/>
              </a:rPr>
              <a:t>Люди начинают забывать тех, кто спас нашу страну от фашистской Германии. Практически ничего мы не знаем о тех, кто побывал в фашистских концлагерях, многое забылось или просто замалчивалось. Огромное количество наших бабушек и дедушек было зверски убито за пределами нашей Родины, в германских концлагерях. Действительно, сами цифры уничтоженных мужчин, женщин и детей поражают многих до сих пор. Ведь счёт шёл ни на сотни, ни на тысячи, даже ни на десятки тысяч, а на миллионы. </a:t>
            </a:r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         Единицы</a:t>
            </a:r>
            <a:r>
              <a:rPr lang="ru-RU" sz="2000" dirty="0">
                <a:solidFill>
                  <a:srgbClr val="FFFF00"/>
                </a:solidFill>
                <a:latin typeface="Arial Black" pitchFamily="34" charset="0"/>
              </a:rPr>
              <a:t>, кто смог выжить.</a:t>
            </a:r>
          </a:p>
        </p:txBody>
      </p:sp>
    </p:spTree>
    <p:extLst>
      <p:ext uri="{BB962C8B-B14F-4D97-AF65-F5344CB8AC3E}">
        <p14:creationId xmlns:p14="http://schemas.microsoft.com/office/powerpoint/2010/main" val="212741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advClick="0" advTm="6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8569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«Сегодня </a:t>
            </a:r>
            <a:r>
              <a:rPr lang="ru-RU" sz="2400" b="1" dirty="0">
                <a:solidFill>
                  <a:srgbClr val="FFFF00"/>
                </a:solidFill>
              </a:rPr>
              <a:t>проблема патриотического воспитания становится особенно актуальной. Встречи с ветеранами - живыми свидетелями Великой Отечественной войны, мемуарные воспоминания непосредственных участников военных событий воспитывают чувство патриотизма у молодежи. Я глубоко </a:t>
            </a:r>
            <a:r>
              <a:rPr lang="ru-RU" sz="2400" b="1" dirty="0" smtClean="0">
                <a:solidFill>
                  <a:srgbClr val="FFFF00"/>
                </a:solidFill>
              </a:rPr>
              <a:t>благодарен </a:t>
            </a:r>
            <a:r>
              <a:rPr lang="ru-RU" sz="2400" b="1" dirty="0">
                <a:solidFill>
                  <a:srgbClr val="FFFF00"/>
                </a:solidFill>
              </a:rPr>
              <a:t>нашим ветераном, таким, как Василий Петрович Чумаченко, за то, что сейчас живу в свободной России. Можно сказать, что они спасли не только нашу страну, но и весь мир.    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</a:t>
            </a:r>
            <a:r>
              <a:rPr lang="ru-RU" sz="2400" b="1" dirty="0">
                <a:solidFill>
                  <a:srgbClr val="FFFF00"/>
                </a:solidFill>
              </a:rPr>
              <a:t>Мы, дети,  должны знать всё о тех страшных испытаниях, выпавших на долю родного народа и о его Великом Подвиге. Знать, помнить и не допустить, чтобы синее небо над головой стало черным от дыма пожарищ, не допустить, чтобы вместо пения птиц люди прислушивались к звукам канонады</a:t>
            </a:r>
            <a:r>
              <a:rPr lang="ru-RU" sz="2400" b="1" dirty="0" smtClean="0">
                <a:solidFill>
                  <a:srgbClr val="FFFF00"/>
                </a:solidFill>
              </a:rPr>
              <a:t>.»</a:t>
            </a:r>
          </a:p>
          <a:p>
            <a:endParaRPr lang="ru-RU" sz="2400" b="1" dirty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Из исследовательской работы «След Великой войны в судьбе ветерана» учащегося 8 класса МОУ ООШ № 55 </a:t>
            </a:r>
            <a:r>
              <a:rPr lang="ru-RU" sz="2400" b="1" dirty="0" err="1" smtClean="0">
                <a:solidFill>
                  <a:srgbClr val="FFFF00"/>
                </a:solidFill>
              </a:rPr>
              <a:t>Пистогова</a:t>
            </a:r>
            <a:r>
              <a:rPr lang="ru-RU" sz="2400" b="1" dirty="0" smtClean="0">
                <a:solidFill>
                  <a:srgbClr val="FFFF00"/>
                </a:solidFill>
              </a:rPr>
              <a:t> Игоря</a:t>
            </a:r>
            <a:endParaRPr lang="ru-RU" sz="2400" b="1" dirty="0">
              <a:solidFill>
                <a:srgbClr val="FFFF00"/>
              </a:solidFill>
            </a:endParaRPr>
          </a:p>
          <a:p>
            <a:r>
              <a:rPr lang="ru-RU" sz="2400" b="1" dirty="0">
                <a:solidFill>
                  <a:srgbClr val="FFFF00"/>
                </a:solidFill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72565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0"/>
    </mc:Choice>
    <mc:Fallback xmlns="">
      <p:transition spd="slow" advClick="0" advTm="5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ВОВ\фотография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95" y="116632"/>
            <a:ext cx="5364088" cy="392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ВОВ\фотография 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21" y="692696"/>
            <a:ext cx="3449679" cy="466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0170"/>
            <a:ext cx="56166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Мы взяли интервью у нашего земляка, героя Великой Отечественной войны, человека, который прошёл всю войну (ушёл в армию в 1939 году, а вернулся с войны в 1945 году). Он участвовал во всех крупных сражениях этой кровопролитной войны. Но наши тёплые  беседы с ним длилась недолго, 21 декабря 2013 года он умер, не дожив до своего Дня рождения один день.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50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88843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79512" y="537321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solidFill>
                  <a:srgbClr val="FFFF00"/>
                </a:solidFill>
              </a:rPr>
              <a:t>Чумаченко В.П.      1941 год</a:t>
            </a:r>
            <a:endParaRPr lang="ru-RU" sz="3200" dirty="0">
              <a:solidFill>
                <a:srgbClr val="FFFF00"/>
              </a:solidFill>
            </a:endParaRPr>
          </a:p>
          <a:p>
            <a:r>
              <a:rPr lang="ru-RU" sz="3200" b="1" i="1" dirty="0"/>
              <a:t> 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0"/>
            <a:ext cx="381642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Война застала меня во Владивостоке. Я уже к этому времени год прослужил в морском погранотряде. Нас отправили охранять морской транспорт от вражеских подводных лодок, кораблей и самолётов. Мы сопровождали грузы стратегического назначения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r>
              <a:rPr lang="ru-RU" sz="2000" b="1" dirty="0">
                <a:solidFill>
                  <a:srgbClr val="FFFF00"/>
                </a:solidFill>
              </a:rPr>
              <a:t> Почти каждый рейс сопровождался налётом вражеской авиации. Фашисты стремились не допустить перевоз стратегического груза. В караванах было до тридцати кораблей. Наш «</a:t>
            </a:r>
            <a:r>
              <a:rPr lang="ru-RU" sz="2000" b="1" dirty="0" err="1">
                <a:solidFill>
                  <a:srgbClr val="FFFF00"/>
                </a:solidFill>
              </a:rPr>
              <a:t>Трасбалт</a:t>
            </a:r>
            <a:r>
              <a:rPr lang="ru-RU" sz="2000" b="1" dirty="0">
                <a:solidFill>
                  <a:srgbClr val="FFFF00"/>
                </a:solidFill>
              </a:rPr>
              <a:t>» вступил в смертельную схватку с самолётами. На моих глазах горели и тонули транспортные суда, гибли друзья.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2000"/>
    </mc:Choice>
    <mc:Fallback xmlns="">
      <p:transition spd="slow" advClick="0" advTm="3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ВОВ\Рисунок (1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397"/>
            <a:ext cx="5479471" cy="4506258"/>
          </a:xfrm>
          <a:prstGeom prst="flowChartInputOutpu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ВОВ\Рисунок (1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419391" cy="3989201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617994"/>
      </p:ext>
    </p:extLst>
  </p:cSld>
  <p:clrMapOvr>
    <a:masterClrMapping/>
  </p:clrMapOvr>
  <p:transition spd="slow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Юлиана\Desktop\Рисунок (15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6"/>
          <a:stretch/>
        </p:blipFill>
        <p:spPr bwMode="auto">
          <a:xfrm>
            <a:off x="1074056" y="333829"/>
            <a:ext cx="2993887" cy="386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Юлиана\Desktop\Рисунок (16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4130" y="4368801"/>
            <a:ext cx="2830579" cy="228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ВОВ\Рисунок (17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98667"/>
            <a:ext cx="4229903" cy="581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4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advClick="0" advTm="4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FF00"/>
                </a:solidFill>
              </a:rPr>
              <a:t/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Работу выполнила</a:t>
            </a:r>
            <a:r>
              <a:rPr lang="ru-RU" smtClean="0">
                <a:solidFill>
                  <a:srgbClr val="FFFF00"/>
                </a:solidFill>
              </a:rPr>
              <a:t>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</a:t>
            </a:r>
            <a:r>
              <a:rPr lang="ru-RU" b="1" dirty="0" err="1" smtClean="0">
                <a:solidFill>
                  <a:srgbClr val="FFFF00"/>
                </a:solidFill>
              </a:rPr>
              <a:t>Лихацкая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Людмила </a:t>
            </a:r>
            <a:r>
              <a:rPr lang="ru-RU" b="1" dirty="0" smtClean="0">
                <a:solidFill>
                  <a:srgbClr val="FFFF00"/>
                </a:solidFill>
              </a:rPr>
              <a:t>Стефановна,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	</a:t>
            </a:r>
            <a:r>
              <a:rPr lang="ru-RU" b="1" dirty="0" smtClean="0">
                <a:solidFill>
                  <a:srgbClr val="FFFF00"/>
                </a:solidFill>
              </a:rPr>
              <a:t>учитель  начальных классов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	</a:t>
            </a:r>
            <a:r>
              <a:rPr lang="ru-RU" b="1" dirty="0" smtClean="0">
                <a:solidFill>
                  <a:srgbClr val="FFFF00"/>
                </a:solidFill>
              </a:rPr>
              <a:t>МОУ ООШ №55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	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20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4048126"/>
            <a:ext cx="61206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Одиннадцать боевых наград привез в свою родную сибирскую деревню старший лейтенант Василий Чумаченко…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Фронтовые дороги, встречи, переживания повлияли на его призвание. Он решил стать учителем истории, воспитывать патриотов своего Отечества.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6" y="116632"/>
            <a:ext cx="59372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38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7000"/>
    </mc:Choice>
    <mc:Fallback xmlns="">
      <p:transition spd="slow"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ВОВ\фотограф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0806"/>
            <a:ext cx="411135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8894" y="188640"/>
            <a:ext cx="4673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8894" y="200806"/>
            <a:ext cx="445760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После </a:t>
            </a:r>
            <a:r>
              <a:rPr lang="ru-RU" sz="2400" b="1" dirty="0">
                <a:solidFill>
                  <a:srgbClr val="FFFF00"/>
                </a:solidFill>
              </a:rPr>
              <a:t>окончания Новосибирского пединститута и трех лет учительской практики стал директором большой сибирской школы (№1 с. </a:t>
            </a:r>
            <a:r>
              <a:rPr lang="ru-RU" sz="2400" b="1" dirty="0" err="1">
                <a:solidFill>
                  <a:srgbClr val="FFFF00"/>
                </a:solidFill>
              </a:rPr>
              <a:t>Куломзино</a:t>
            </a:r>
            <a:r>
              <a:rPr lang="ru-RU" sz="2400" b="1" dirty="0">
                <a:solidFill>
                  <a:srgbClr val="FFFF00"/>
                </a:solidFill>
              </a:rPr>
              <a:t>). В 1959 году переехал в Сочи. Проработал в сочинских школах (№57 и №11) около 40 лет. И куда бы его судьба не бросала, он с энтузиазмом брался за дело. Строил новые школы, «горел на работе». Не отставала от него и его жена, учитель начальных классов Анна Афанасьевна. </a:t>
            </a:r>
          </a:p>
        </p:txBody>
      </p:sp>
    </p:spTree>
    <p:extLst>
      <p:ext uri="{BB962C8B-B14F-4D97-AF65-F5344CB8AC3E}">
        <p14:creationId xmlns:p14="http://schemas.microsoft.com/office/powerpoint/2010/main" val="287391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6000"/>
    </mc:Choice>
    <mc:Fallback xmlns="">
      <p:transition spd="slow" advClick="0" advTm="2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ВОВ\Рисунок (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11" y="-32851"/>
            <a:ext cx="6912768" cy="477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76056" y="5843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747112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Строил новые школы, «горел на работе». 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r>
              <a:rPr lang="ru-RU" sz="2000" b="1" dirty="0" smtClean="0">
                <a:solidFill>
                  <a:srgbClr val="FFFF00"/>
                </a:solidFill>
              </a:rPr>
              <a:t>За </a:t>
            </a:r>
            <a:r>
              <a:rPr lang="ru-RU" sz="2000" b="1" dirty="0">
                <a:solidFill>
                  <a:srgbClr val="FFFF00"/>
                </a:solidFill>
              </a:rPr>
              <a:t>работу в школе он получил личную благодарность министра просвещения СССР, награжден значками «Отличник народного просвещения», «Победитель социалистического соревнования».  Он кавалер ордена Трудового Красного Знамени. Но я думаю, что главная его награда – это любовь и уважение учеников. И две его дочери тоже стали </a:t>
            </a:r>
            <a:r>
              <a:rPr lang="ru-RU" sz="2000" b="1" dirty="0" smtClean="0">
                <a:solidFill>
                  <a:srgbClr val="FFFF00"/>
                </a:solidFill>
              </a:rPr>
              <a:t>учителями.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3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6000"/>
    </mc:Choice>
    <mc:Fallback xmlns="">
      <p:transition spd="slow" advClick="0" advTm="2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ветеран сорокина\Новая папка\DSCN022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476672"/>
            <a:ext cx="8568952" cy="552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11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advClick="0" advTm="1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дердерян\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"/>
          <a:stretch/>
        </p:blipFill>
        <p:spPr bwMode="auto">
          <a:xfrm>
            <a:off x="5873824" y="378701"/>
            <a:ext cx="315933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дердерян\1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"/>
          <a:stretch/>
        </p:blipFill>
        <p:spPr bwMode="auto">
          <a:xfrm>
            <a:off x="-1" y="404664"/>
            <a:ext cx="573314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653136"/>
            <a:ext cx="5625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Ветеран Великой Отечественной войны </a:t>
            </a:r>
            <a:r>
              <a:rPr lang="ru-RU" sz="2400" b="1" dirty="0" err="1" smtClean="0">
                <a:solidFill>
                  <a:srgbClr val="FFFF00"/>
                </a:solidFill>
              </a:rPr>
              <a:t>Дердерян</a:t>
            </a:r>
            <a:r>
              <a:rPr lang="ru-RU" sz="2400" b="1" dirty="0" smtClean="0">
                <a:solidFill>
                  <a:srgbClr val="FFFF00"/>
                </a:solidFill>
              </a:rPr>
              <a:t>  </a:t>
            </a:r>
            <a:r>
              <a:rPr lang="ru-RU" sz="2400" b="1" dirty="0" err="1" smtClean="0">
                <a:solidFill>
                  <a:srgbClr val="FFFF00"/>
                </a:solidFill>
              </a:rPr>
              <a:t>Ардавас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Палосович</a:t>
            </a:r>
            <a:r>
              <a:rPr lang="ru-RU" sz="2400" b="1" dirty="0" smtClean="0">
                <a:solidFill>
                  <a:srgbClr val="FFFF00"/>
                </a:solidFill>
              </a:rPr>
              <a:t>  прошёл войну от порога своего дома через всю Европу до Берлина 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8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advClick="0" advTm="12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SCN02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-1"/>
            <a:ext cx="10513168" cy="774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03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дердерян\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8" b="-63"/>
          <a:stretch/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advClick="0" advTm="5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7200" y="150813"/>
            <a:ext cx="8229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57200" y="150813"/>
            <a:ext cx="8075240" cy="594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71463" indent="-2714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3A447"/>
              </a:buClr>
              <a:buSzPct val="85000"/>
              <a:buFont typeface="Wingdings 2" pitchFamily="18" charset="2"/>
              <a:buChar char=""/>
            </a:pPr>
            <a:r>
              <a:rPr lang="ru-RU" sz="3600" b="1" dirty="0">
                <a:solidFill>
                  <a:srgbClr val="FFFF00"/>
                </a:solidFill>
              </a:rPr>
              <a:t>Эта война длилась 1418 дней, были разрушены сотни городов, сожжены тысячи деревень, погибли не менее 40 миллионов человек, в том числе 26 миллионов наших соотечественников. Ещё многие десятилетия война возвращалась взрывами позабытых снарядов, напоминала о себе развалинами, отзывалась искалеченными судьбами.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064000" y="3246438"/>
          <a:ext cx="1016000" cy="365602"/>
        </p:xfrm>
        <a:graphic>
          <a:graphicData uri="http://schemas.openxmlformats.org/drawingml/2006/table">
            <a:tbl>
              <a:tblPr/>
              <a:tblGrid>
                <a:gridCol w="1016000"/>
              </a:tblGrid>
              <a:tr h="36512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641" marB="456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90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1000"/>
    </mc:Choice>
    <mc:Fallback xmlns="">
      <p:transition spd="slow" advClick="0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6596162"/>
          <p:cNvPicPr>
            <a:picLocks noChangeAspect="1" noChangeArrowheads="1"/>
          </p:cNvPicPr>
          <p:nvPr/>
        </p:nvPicPr>
        <p:blipFill>
          <a:blip r:embed="rId2" cstate="print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</p:spPr>
      </p:pic>
      <p:pic>
        <p:nvPicPr>
          <p:cNvPr id="28677" name="Picture 5" descr="Картинка 40 из 1271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0649"/>
            <a:ext cx="8280921" cy="63367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Picture 2" descr="C:\Documents and Settings\Пользователь\Мои документы\Мои рисунки\война\1210282753_9may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404664"/>
            <a:ext cx="8640960" cy="5843284"/>
          </a:xfrm>
          <a:ln w="88900" cap="sq" cmpd="thickThin">
            <a:solidFill>
              <a:srgbClr val="FF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Цель: воспитание патриотизма, любви к своей Родине, Отчизне.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Задачи: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1.Раскрыть перед  детьми значение празднования Дня Победы;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2. Показать, что Великая Отечественная война была войной освободительной;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3. Воспитывать чувства патриотизма, любви к своей Отчизне на примерах участников Великой Отечественной войны;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4. Воспитывать  в детях уважение ко всем, кто защищал Родину от фашизма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57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6632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Война не уходит бесследно, она в памяти людей, последствия её – раны душевные и телесные  - напоминают о страшных годах и по сей день.  Мы с вами – уникальное поколение.  Мы имеем возможность поговорить 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с ветеранами, пожать 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руку тому, кто был защитником нашего Отечества, страдал  и за наше благополучие, за наше будущее.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 Но эти люди уходят… 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И в  нашем селе </a:t>
            </a:r>
            <a:r>
              <a:rPr lang="ru-RU" sz="3200" b="1" dirty="0" err="1" smtClean="0">
                <a:solidFill>
                  <a:srgbClr val="FFFF00"/>
                </a:solidFill>
              </a:rPr>
              <a:t>Измайловка</a:t>
            </a:r>
            <a:r>
              <a:rPr lang="ru-RU" sz="3200" b="1" dirty="0" smtClean="0">
                <a:solidFill>
                  <a:srgbClr val="FFFF00"/>
                </a:solidFill>
              </a:rPr>
              <a:t> живут ветераны Великой Отечественной войне.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4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SCN02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56084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Прадедушка Аль-</a:t>
            </a:r>
            <a:r>
              <a:rPr lang="ru-RU" sz="2400" b="1" dirty="0" err="1" smtClean="0">
                <a:solidFill>
                  <a:srgbClr val="FFFF00"/>
                </a:solidFill>
              </a:rPr>
              <a:t>Зрейки</a:t>
            </a:r>
            <a:r>
              <a:rPr lang="ru-RU" sz="2400" b="1" dirty="0" smtClean="0">
                <a:solidFill>
                  <a:srgbClr val="FFFF00"/>
                </a:solidFill>
              </a:rPr>
              <a:t>  Али,  ветеран Великой Отечественной войны  Владимир Михайлович </a:t>
            </a:r>
            <a:r>
              <a:rPr lang="ru-RU" sz="2400" b="1" dirty="0" err="1" smtClean="0">
                <a:solidFill>
                  <a:srgbClr val="FFFF00"/>
                </a:solidFill>
              </a:rPr>
              <a:t>Переверзев</a:t>
            </a:r>
            <a:r>
              <a:rPr lang="ru-RU" sz="2400" b="1" dirty="0" smtClean="0">
                <a:solidFill>
                  <a:srgbClr val="FFFF00"/>
                </a:solidFill>
              </a:rPr>
              <a:t>.  Призван в армию в 1942году в 18 лет. Прошёл дорогами войны от Краснодара до Германии и в 1949 году вернулся домой.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79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SCN02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99288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0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Прадедушка Данилова Владислава, учащегося 1 класса, Сизых Ефим Григорьевич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4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DSCN02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19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95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война\ветеран сорокина\DSC_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6"/>
            <a:ext cx="5593487" cy="375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F:\война\ветеран сорокина\DSC_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925" y="3298345"/>
            <a:ext cx="4909919" cy="35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93487" y="620688"/>
            <a:ext cx="33710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Учащиеся 1 класса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МОУ ООШ №55 побывали в гостях у ветерана  Великой Отечественной войны Сорокиной Елены Михайловны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149080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Она рассказала нам о своей жизни. Мы рассматривали старые альбомы.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6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война\ветеран сорокина\DSC_0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84" y="3068960"/>
            <a:ext cx="5486216" cy="368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SCN02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285"/>
            <a:ext cx="511256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4293096"/>
            <a:ext cx="33342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Сорокина Елена Михайловна,</a:t>
            </a:r>
          </a:p>
          <a:p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1927 года рождения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8104" y="476672"/>
            <a:ext cx="32403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Во время войны была связной  между деревней , в которой жила, и партизанским отрядом.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3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архив школа 1 кл\Сорокина Е.М\DSC_00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66725"/>
            <a:ext cx="8826500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9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война\ветеран сорокина\DSC_0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945241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F:\война\ветеран сорокина\DSC_002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"/>
          <a:stretch/>
        </p:blipFill>
        <p:spPr bwMode="auto">
          <a:xfrm>
            <a:off x="4538720" y="188640"/>
            <a:ext cx="4261002" cy="426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4869160"/>
            <a:ext cx="40837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Елена Михайловна в свои 87 лет ещё хорошо играет на гитаре, поёт и веселится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2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advClick="0" advTm="9000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война\ветеран сорокина\DSC_0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858439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6165304"/>
            <a:ext cx="8440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Угощала нас очень вкусным чаем домашнего приготовления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86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ветеран сорокина\Новая папка\DSCN0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72320"/>
            <a:ext cx="748883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88640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Прабабушка  Поляковой Ксении, ученицы 1 класса, Решетникова Зоя Андреевна, ветеран Великой Отечественной войны. Когда началась война ей было 13 лет. Она работала на фабрике военного значения.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54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архив школа 1 кл\8 марта\DSC_03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51" y="1061447"/>
            <a:ext cx="8661722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7667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    Должны смеяться дети</a:t>
            </a:r>
          </a:p>
        </p:txBody>
      </p:sp>
    </p:spTree>
    <p:extLst>
      <p:ext uri="{BB962C8B-B14F-4D97-AF65-F5344CB8AC3E}">
        <p14:creationId xmlns:p14="http://schemas.microsoft.com/office/powerpoint/2010/main" val="86124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война\DSCN01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923"/>
            <a:ext cx="4078719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война\DSCN01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31217"/>
            <a:ext cx="5112568" cy="363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99992" y="476672"/>
            <a:ext cx="4320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Моя бабушка стояла за станком по изготовлению пуговиц. А в вечернее время вязала тёплые носки и отправляла их на фронт .Вскоре её мобилизовали и отправили учиться на крановщика.  Во время войны она участвовала в строительстве завода «</a:t>
            </a:r>
            <a:r>
              <a:rPr lang="ru-RU" sz="2000" b="1" dirty="0" err="1" smtClean="0">
                <a:solidFill>
                  <a:srgbClr val="FFFF00"/>
                </a:solidFill>
              </a:rPr>
              <a:t>УралХимТяжСтрой</a:t>
            </a:r>
            <a:r>
              <a:rPr lang="ru-RU" sz="2000" b="1" dirty="0" smtClean="0">
                <a:solidFill>
                  <a:srgbClr val="FFFF00"/>
                </a:solidFill>
              </a:rPr>
              <a:t>» 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941168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После войны бабушка участвовала в строительстве санатория имени Ворошилова.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Долгое время работала в СМУ №10.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8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Прадедушка  Воронина Никиты, ученика 1 класса,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err="1" smtClean="0">
                <a:solidFill>
                  <a:srgbClr val="FFFF00"/>
                </a:solidFill>
              </a:rPr>
              <a:t>Данов</a:t>
            </a:r>
            <a:r>
              <a:rPr lang="ru-RU" sz="3600" b="1" dirty="0" smtClean="0">
                <a:solidFill>
                  <a:srgbClr val="FFFF00"/>
                </a:solidFill>
              </a:rPr>
              <a:t> Павел Михайлович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User\Desktop\ветеран сорокина\Новая папка\DSCN02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6466665" cy="47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7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Мой </a:t>
            </a:r>
            <a:r>
              <a:rPr lang="ru-RU" sz="2800" b="1" dirty="0">
                <a:solidFill>
                  <a:srgbClr val="FFFF00"/>
                </a:solidFill>
              </a:rPr>
              <a:t>прадедушка </a:t>
            </a:r>
            <a:r>
              <a:rPr lang="ru-RU" sz="2800" b="1" dirty="0" err="1">
                <a:solidFill>
                  <a:srgbClr val="FFFF00"/>
                </a:solidFill>
              </a:rPr>
              <a:t>Данов</a:t>
            </a:r>
            <a:r>
              <a:rPr lang="ru-RU" sz="2800" b="1" dirty="0">
                <a:solidFill>
                  <a:srgbClr val="FFFF00"/>
                </a:solidFill>
              </a:rPr>
              <a:t> Павел Михайлович уроженец колхоза  им. Чапаева, ныне х. Безводный Крымского района Краснодарского края, родился в августе 1927 г. Ему еще не исполнилось и 16 лет, когда он оказался в центре жестоких событий. </a:t>
            </a:r>
          </a:p>
        </p:txBody>
      </p:sp>
      <p:pic>
        <p:nvPicPr>
          <p:cNvPr id="1026" name="Picture 2" descr="D:\DCIM\100NIKON\DSCN02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17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9000"/>
    </mc:Choice>
    <mc:Fallback xmlns="">
      <p:transition spd="slow" advClick="0" advTm="1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34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	Борьба </a:t>
            </a:r>
            <a:r>
              <a:rPr lang="ru-RU" sz="3400" b="1" dirty="0">
                <a:solidFill>
                  <a:srgbClr val="FFFF00"/>
                </a:solidFill>
              </a:rPr>
              <a:t>за г. Новороссийск, имеющий стратегическое значение, шла вдоль всем известной </a:t>
            </a:r>
            <a:r>
              <a:rPr lang="en-US" sz="3400" b="1" dirty="0">
                <a:solidFill>
                  <a:srgbClr val="FFFF00"/>
                </a:solidFill>
              </a:rPr>
              <a:t>«</a:t>
            </a:r>
            <a:r>
              <a:rPr lang="ru-RU" sz="3400" b="1" dirty="0">
                <a:solidFill>
                  <a:srgbClr val="FFFF00"/>
                </a:solidFill>
              </a:rPr>
              <a:t>Голубой линии</a:t>
            </a:r>
            <a:r>
              <a:rPr lang="en-US" sz="3400" b="1" dirty="0">
                <a:solidFill>
                  <a:srgbClr val="FFFF00"/>
                </a:solidFill>
              </a:rPr>
              <a:t>» </a:t>
            </a:r>
            <a:r>
              <a:rPr lang="ru-RU" sz="3400" b="1" dirty="0">
                <a:solidFill>
                  <a:srgbClr val="FFFF00"/>
                </a:solidFill>
              </a:rPr>
              <a:t>на Кубани. Центр сражения </a:t>
            </a:r>
            <a:r>
              <a:rPr lang="en-US" sz="3400" b="1" dirty="0">
                <a:solidFill>
                  <a:srgbClr val="FFFF00"/>
                </a:solidFill>
              </a:rPr>
              <a:t>«</a:t>
            </a:r>
            <a:r>
              <a:rPr lang="ru-RU" sz="3400" b="1" dirty="0">
                <a:solidFill>
                  <a:srgbClr val="FFFF00"/>
                </a:solidFill>
              </a:rPr>
              <a:t>Высота</a:t>
            </a:r>
            <a:r>
              <a:rPr lang="en-US" sz="3400" b="1" dirty="0">
                <a:solidFill>
                  <a:srgbClr val="FFFF00"/>
                </a:solidFill>
              </a:rPr>
              <a:t>» </a:t>
            </a:r>
            <a:r>
              <a:rPr lang="ru-RU" sz="3400" b="1" dirty="0">
                <a:solidFill>
                  <a:srgbClr val="FFFF00"/>
                </a:solidFill>
              </a:rPr>
              <a:t>располагался в  </a:t>
            </a:r>
            <a:r>
              <a:rPr lang="ru-RU" sz="3400" b="1" dirty="0" smtClean="0">
                <a:solidFill>
                  <a:srgbClr val="FFFF00"/>
                </a:solidFill>
              </a:rPr>
              <a:t>3 </a:t>
            </a:r>
            <a:r>
              <a:rPr lang="ru-RU" sz="3400" b="1" dirty="0">
                <a:solidFill>
                  <a:srgbClr val="FFFF00"/>
                </a:solidFill>
              </a:rPr>
              <a:t>км от дома прадеда, поэтому весь ужас военных действий он видел своими глазами, находясь на оккупированной гитлеровцами территории</a:t>
            </a:r>
            <a:r>
              <a:rPr lang="ru-RU" sz="3400" b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3400" b="1" dirty="0">
                <a:solidFill>
                  <a:srgbClr val="FFFF00"/>
                </a:solidFill>
              </a:rPr>
              <a:t> </a:t>
            </a:r>
            <a:r>
              <a:rPr lang="ru-RU" sz="3400" b="1" dirty="0" smtClean="0">
                <a:solidFill>
                  <a:srgbClr val="FFFF00"/>
                </a:solidFill>
              </a:rPr>
              <a:t> </a:t>
            </a:r>
            <a:r>
              <a:rPr lang="ru-RU" sz="3400" dirty="0" smtClean="0"/>
              <a:t>           </a:t>
            </a:r>
            <a:r>
              <a:rPr lang="ru-RU" sz="3400" b="1" dirty="0" smtClean="0">
                <a:solidFill>
                  <a:srgbClr val="FFFF00"/>
                </a:solidFill>
              </a:rPr>
              <a:t>В </a:t>
            </a:r>
            <a:r>
              <a:rPr lang="ru-RU" sz="3400" b="1" dirty="0">
                <a:solidFill>
                  <a:srgbClr val="FFFF00"/>
                </a:solidFill>
              </a:rPr>
              <a:t>конце 1943 года прадед вместе с родным братом Володей окончил курсы минеров при ДОСААФ и разминировал колхозные поля и дороги</a:t>
            </a:r>
            <a:r>
              <a:rPr lang="ru-RU" sz="3400" b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3400" b="1" dirty="0">
                <a:solidFill>
                  <a:srgbClr val="FFFF00"/>
                </a:solidFill>
              </a:rPr>
              <a:t> </a:t>
            </a:r>
            <a:r>
              <a:rPr lang="ru-RU" sz="3400" b="1" dirty="0" smtClean="0">
                <a:solidFill>
                  <a:srgbClr val="FFFF00"/>
                </a:solidFill>
              </a:rPr>
              <a:t>             Сразу </a:t>
            </a:r>
            <a:r>
              <a:rPr lang="ru-RU" sz="3400" b="1" dirty="0">
                <a:solidFill>
                  <a:srgbClr val="FFFF00"/>
                </a:solidFill>
              </a:rPr>
              <a:t>после окончания войны моего прадеда наградили медалью </a:t>
            </a:r>
            <a:r>
              <a:rPr lang="en-US" sz="3400" b="1" dirty="0">
                <a:solidFill>
                  <a:srgbClr val="FFFF00"/>
                </a:solidFill>
              </a:rPr>
              <a:t>«</a:t>
            </a:r>
            <a:r>
              <a:rPr lang="ru-RU" sz="3400" b="1" dirty="0">
                <a:solidFill>
                  <a:srgbClr val="FFFF00"/>
                </a:solidFill>
              </a:rPr>
              <a:t>За победу над Германией</a:t>
            </a:r>
            <a:r>
              <a:rPr lang="en-US" sz="3400" b="1" dirty="0">
                <a:solidFill>
                  <a:srgbClr val="FFFF00"/>
                </a:solidFill>
              </a:rPr>
              <a:t>» </a:t>
            </a:r>
            <a:r>
              <a:rPr lang="ru-RU" sz="3400" b="1" dirty="0">
                <a:solidFill>
                  <a:srgbClr val="FFFF00"/>
                </a:solidFill>
              </a:rPr>
              <a:t>и медалью </a:t>
            </a:r>
            <a:r>
              <a:rPr lang="en-US" sz="3400" b="1" dirty="0">
                <a:solidFill>
                  <a:srgbClr val="FFFF00"/>
                </a:solidFill>
              </a:rPr>
              <a:t>«</a:t>
            </a:r>
            <a:r>
              <a:rPr lang="ru-RU" sz="3400" b="1" dirty="0">
                <a:solidFill>
                  <a:srgbClr val="FFFF00"/>
                </a:solidFill>
              </a:rPr>
              <a:t>Минера</a:t>
            </a:r>
            <a:r>
              <a:rPr lang="en-US" sz="3400" b="1" dirty="0">
                <a:solidFill>
                  <a:srgbClr val="FFFF00"/>
                </a:solidFill>
              </a:rPr>
              <a:t>», </a:t>
            </a:r>
            <a:r>
              <a:rPr lang="ru-RU" sz="3400" b="1" dirty="0">
                <a:solidFill>
                  <a:srgbClr val="FFFF00"/>
                </a:solidFill>
              </a:rPr>
              <a:t>позднее  медалями </a:t>
            </a:r>
            <a:r>
              <a:rPr lang="en-US" sz="3400" b="1" dirty="0">
                <a:solidFill>
                  <a:srgbClr val="FFFF00"/>
                </a:solidFill>
              </a:rPr>
              <a:t>«</a:t>
            </a:r>
            <a:r>
              <a:rPr lang="ru-RU" sz="3400" b="1" dirty="0">
                <a:solidFill>
                  <a:srgbClr val="FFFF00"/>
                </a:solidFill>
              </a:rPr>
              <a:t>Великой Отечественной Войны</a:t>
            </a:r>
            <a:r>
              <a:rPr lang="en-US" sz="3400" b="1" dirty="0">
                <a:solidFill>
                  <a:srgbClr val="FFFF00"/>
                </a:solidFill>
              </a:rPr>
              <a:t>», «</a:t>
            </a:r>
            <a:r>
              <a:rPr lang="ru-RU" sz="3400" b="1" dirty="0">
                <a:solidFill>
                  <a:srgbClr val="FFFF00"/>
                </a:solidFill>
              </a:rPr>
              <a:t>Ветерана вооруженных сил СССР</a:t>
            </a:r>
            <a:r>
              <a:rPr lang="en-US" sz="3400" b="1" dirty="0">
                <a:solidFill>
                  <a:srgbClr val="FFFF00"/>
                </a:solidFill>
              </a:rPr>
              <a:t>», «</a:t>
            </a:r>
            <a:r>
              <a:rPr lang="ru-RU" sz="3400" b="1" dirty="0">
                <a:solidFill>
                  <a:srgbClr val="FFFF00"/>
                </a:solidFill>
              </a:rPr>
              <a:t>Участник Великой Отечественной Войны</a:t>
            </a:r>
            <a:r>
              <a:rPr lang="en-US" sz="3400" b="1" dirty="0">
                <a:solidFill>
                  <a:srgbClr val="FFFF00"/>
                </a:solidFill>
              </a:rPr>
              <a:t>» </a:t>
            </a:r>
            <a:r>
              <a:rPr lang="ru-RU" sz="3400" b="1" dirty="0">
                <a:solidFill>
                  <a:srgbClr val="FFFF00"/>
                </a:solidFill>
              </a:rPr>
              <a:t>и многими другими.</a:t>
            </a:r>
          </a:p>
          <a:p>
            <a:pPr marL="0" indent="0">
              <a:buNone/>
            </a:pP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8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/>
    </mc:Choice>
    <mc:Fallback xmlns=""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война\Новая папка\плака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7992888" cy="560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Фотоколлаж   «День Победы» Воронина Никиты, 1 класс 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52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Оформление стенд, посвященному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70-летию Победы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" y="244100"/>
            <a:ext cx="5157651" cy="3868239"/>
          </a:xfrm>
        </p:spPr>
      </p:pic>
      <p:pic>
        <p:nvPicPr>
          <p:cNvPr id="2050" name="Picture 2" descr="E:\война\DSCN01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799"/>
            <a:ext cx="3725311" cy="496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581128"/>
            <a:ext cx="4392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Выставка поделок учащихся школы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0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война\Новая папка\стих 2 вариан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39178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32654"/>
            <a:ext cx="471601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Мы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дети России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!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Мы, русские, сильные!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НЕТ-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скажем фашизму! Не пустим в 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    Россию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!...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Россия - наш дом! Самый лучший на свете!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Пусть будет в нем мир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!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Пусть рождаются дети!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Мы дети России! Великой  и Сильной!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Могучей и Славной! Непобедимой !...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Горжусь я родною своею землею!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Страной, Президентом! </a:t>
            </a:r>
            <a:endParaRPr lang="ru-R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Российским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Народом!!!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И слава Героям! Врагов победивших!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Страну защитившим! </a:t>
            </a:r>
            <a:endParaRPr lang="ru-R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Фашизм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истребившим!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Горжусь я Героями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!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Мы их не забудем!</a:t>
            </a: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И детям о 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них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М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ы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рассказывать будем!!!</a:t>
            </a:r>
          </a:p>
          <a:p>
            <a:endParaRPr lang="ru-RU" sz="1600" dirty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Воронин 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Никита,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ученик 1 класса </a:t>
            </a:r>
            <a:endParaRPr lang="ru-R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МОУ ООШ </a:t>
            </a:r>
            <a:r>
              <a:rPr lang="ru-RU" sz="1600" dirty="0">
                <a:solidFill>
                  <a:srgbClr val="FFFF00"/>
                </a:solidFill>
                <a:latin typeface="Arial Black" pitchFamily="34" charset="0"/>
              </a:rPr>
              <a:t>№55</a:t>
            </a:r>
          </a:p>
        </p:txBody>
      </p:sp>
    </p:spTree>
    <p:extLst>
      <p:ext uri="{BB962C8B-B14F-4D97-AF65-F5344CB8AC3E}">
        <p14:creationId xmlns:p14="http://schemas.microsoft.com/office/powerpoint/2010/main" val="203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/>
    </mc:Choice>
    <mc:Fallback xmlns="">
      <p:transition spd="slow" advClick="0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457200" y="150813"/>
            <a:ext cx="82296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4059238" cy="457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271463" indent="-271463">
              <a:lnSpc>
                <a:spcPct val="90000"/>
              </a:lnSpc>
              <a:spcBef>
                <a:spcPts val="600"/>
              </a:spcBef>
              <a:buClr>
                <a:srgbClr val="F3A447"/>
              </a:buClr>
              <a:buSzPct val="85000"/>
              <a:buFont typeface="Wingdings 2" pitchFamily="18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>
                <a:solidFill>
                  <a:srgbClr val="FFFFFF"/>
                </a:solidFill>
              </a:rPr>
              <a:t>Эта война длилась 1418 дней, были разрушены сотни городов, сожжены тысячи деревень, погибли не менее 40 миллионов человек, в том числе 26 миллионов наших соотечественников. Ещё многие десятилетия война возвращалась взрывами позабытых снарядов, напоминала о себе развалинами, отзывалась искалеченными судьбами.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089525" y="1524000"/>
            <a:ext cx="3175000" cy="4570413"/>
            <a:chOff x="3206" y="960"/>
            <a:chExt cx="2000" cy="2879"/>
          </a:xfrm>
        </p:grpSpPr>
        <p:pic>
          <p:nvPicPr>
            <p:cNvPr id="1946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6" y="960"/>
              <a:ext cx="2001" cy="28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465" name="Text Box 5"/>
            <p:cNvSpPr txBox="1">
              <a:spLocks noChangeArrowheads="1"/>
            </p:cNvSpPr>
            <p:nvPr/>
          </p:nvSpPr>
          <p:spPr bwMode="auto">
            <a:xfrm>
              <a:off x="3206" y="960"/>
              <a:ext cx="2001" cy="28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9461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Прямоугольник 7"/>
          <p:cNvSpPr>
            <a:spLocks noChangeArrowheads="1"/>
          </p:cNvSpPr>
          <p:nvPr/>
        </p:nvSpPr>
        <p:spPr bwMode="auto">
          <a:xfrm>
            <a:off x="3635375" y="549275"/>
            <a:ext cx="26050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4F3FF"/>
                </a:solidFill>
              </a:rPr>
              <a:t> Источники :</a:t>
            </a:r>
            <a:endParaRPr lang="ru-RU" sz="3600" dirty="0"/>
          </a:p>
        </p:txBody>
      </p:sp>
      <p:sp>
        <p:nvSpPr>
          <p:cNvPr id="19463" name="Прямоугольник 8"/>
          <p:cNvSpPr>
            <a:spLocks noChangeArrowheads="1"/>
          </p:cNvSpPr>
          <p:nvPr/>
        </p:nvSpPr>
        <p:spPr bwMode="auto">
          <a:xfrm>
            <a:off x="755650" y="1844675"/>
            <a:ext cx="77771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dirty="0">
                <a:solidFill>
                  <a:schemeClr val="accent2"/>
                </a:solidFill>
                <a:latin typeface="Arial Black" pitchFamily="34" charset="0"/>
              </a:rPr>
              <a:t>1.</a:t>
            </a: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  <a:hlinkClick r:id="rId5"/>
              </a:rPr>
              <a:t>http://www.</a:t>
            </a:r>
            <a:r>
              <a:rPr lang="ru-RU" sz="3200" b="1" u="sng" dirty="0">
                <a:solidFill>
                  <a:schemeClr val="accent2"/>
                </a:solidFill>
                <a:latin typeface="Arial Black" pitchFamily="34" charset="0"/>
                <a:hlinkClick r:id="rId5"/>
              </a:rPr>
              <a:t> </a:t>
            </a: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  <a:hlinkClick r:id="rId5"/>
              </a:rPr>
              <a:t>lants.tellur.ru/history/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dirty="0">
                <a:solidFill>
                  <a:schemeClr val="accent2"/>
                </a:solidFill>
                <a:latin typeface="Arial Black" pitchFamily="34" charset="0"/>
              </a:rPr>
              <a:t>2.</a:t>
            </a: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</a:rPr>
              <a:t>http://www.1941_1945.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</a:rPr>
              <a:t>3.</a:t>
            </a: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  <a:hlinkClick r:id="rId6"/>
              </a:rPr>
              <a:t>http://www.9may.ru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</a:rPr>
              <a:t>4.</a:t>
            </a:r>
            <a:r>
              <a:rPr lang="en-US" sz="3200" b="1" u="sng" dirty="0">
                <a:solidFill>
                  <a:schemeClr val="accent2"/>
                </a:solidFill>
                <a:latin typeface="Arial Black" pitchFamily="34" charset="0"/>
                <a:hlinkClick r:id="rId7"/>
              </a:rPr>
              <a:t>http://glory.rin.ru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FF00"/>
                </a:solidFill>
              </a:rPr>
              <a:t>и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>
                <a:solidFill>
                  <a:srgbClr val="FFFF00"/>
                </a:solidFill>
              </a:rPr>
              <a:t>в мире дружно жить </a:t>
            </a:r>
          </a:p>
        </p:txBody>
      </p:sp>
      <p:pic>
        <p:nvPicPr>
          <p:cNvPr id="3074" name="Picture 2" descr="C:\Users\User\Desktop\фотоархив школа 1 кл\робототехника\DSC_02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813690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4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2724" y="341040"/>
            <a:ext cx="4536504" cy="593752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Страна цвела.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Но враг из-за угла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Свершил налёт, пошёл на нас войною.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В тот грозный час;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Стальною став стеною.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Вся молодежь оружие взяла,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Чтоб отстоять Отечество родное.</a:t>
            </a:r>
          </a:p>
          <a:p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7" descr="Картинка 12 из 1289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41040"/>
            <a:ext cx="4787900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335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1000"/>
    </mc:Choice>
    <mc:Fallback xmlns="">
      <p:transition spd="slow" advClick="0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13168" cy="269979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22 июня 1941 год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4 часа утра, 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без объявления войны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германские войска напали на нашу </a:t>
            </a:r>
            <a:r>
              <a:rPr lang="ru-RU" b="1" dirty="0" smtClean="0">
                <a:solidFill>
                  <a:srgbClr val="FFFF00"/>
                </a:solidFill>
              </a:rPr>
              <a:t>страну.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89562"/>
            <a:ext cx="379805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94489"/>
            <a:ext cx="3436971" cy="440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16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1000"/>
    </mc:Choice>
    <mc:Fallback xmlns="">
      <p:transition spd="slow" advClick="0" advTm="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FFFF00"/>
                </a:solidFill>
              </a:rPr>
              <a:t>Отцы на фронт</a:t>
            </a:r>
            <a:endParaRPr lang="ru-RU" b="1" dirty="0" smtClean="0"/>
          </a:p>
        </p:txBody>
      </p:sp>
      <p:pic>
        <p:nvPicPr>
          <p:cNvPr id="20484" name="Picture 2" descr="C:\Documents and Settings\Пользователь\Мои документы\Мои рисунки\война\po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052736"/>
            <a:ext cx="8280920" cy="5210944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02" y="1169910"/>
            <a:ext cx="9160701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6702" y="0"/>
            <a:ext cx="9174630" cy="1169910"/>
          </a:xfrm>
          <a:solidFill>
            <a:srgbClr val="C00000"/>
          </a:solidFill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Дети на заводы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33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25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962</TotalTime>
  <Words>1264</Words>
  <Application>Microsoft Office PowerPoint</Application>
  <PresentationFormat>Экран (4:3)</PresentationFormat>
  <Paragraphs>106</Paragraphs>
  <Slides>47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Презентация PowerPoint</vt:lpstr>
      <vt:lpstr> Работу выполнила:</vt:lpstr>
      <vt:lpstr>Цель: воспитание патриотизма, любви к своей Родине, Отчизне.</vt:lpstr>
      <vt:lpstr>Презентация PowerPoint</vt:lpstr>
      <vt:lpstr>и в мире дружно жить </vt:lpstr>
      <vt:lpstr>Презентация PowerPoint</vt:lpstr>
      <vt:lpstr>22 июня 1941 год 4 часа утра,  без объявления войны германские войска напали на нашу страну. </vt:lpstr>
      <vt:lpstr>Отцы на фронт</vt:lpstr>
      <vt:lpstr> Дети на заводы</vt:lpstr>
      <vt:lpstr>На многих предприятиях основную рабочую силу составляли девушки- подростки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Прадедушка  Воронина Никиты, ученика 1 класса, Данов Павел Михайлович</vt:lpstr>
      <vt:lpstr> Мой прадедушка Данов Павел Михайлович уроженец колхоза  им. Чапаева, ныне х. Безводный Крымского района Краснодарского края, родился в августе 1927 г. Ему еще не исполнилось и 16 лет, когда он оказался в центре жестоких событий. </vt:lpstr>
      <vt:lpstr>Презентация PowerPoint</vt:lpstr>
      <vt:lpstr>Презентация PowerPoint</vt:lpstr>
      <vt:lpstr>Оформление стенд, посвященному  70-летию Победы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Юлиана</dc:creator>
  <cp:lastModifiedBy>СЦРО</cp:lastModifiedBy>
  <cp:revision>93</cp:revision>
  <dcterms:created xsi:type="dcterms:W3CDTF">2015-03-15T09:06:39Z</dcterms:created>
  <dcterms:modified xsi:type="dcterms:W3CDTF">2015-03-31T09:08:19Z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44244255</vt:lpwstr>
  </property>
  <property fmtid="{D5CDD505-2E9C-101B-9397-08002B2CF9AE}" pid="3" name="NXPowerLiteSettings">
    <vt:lpwstr>F18002E0015000</vt:lpwstr>
  </property>
  <property fmtid="{D5CDD505-2E9C-101B-9397-08002B2CF9AE}" pid="4" name="NXPowerLiteVersion">
    <vt:lpwstr>D6.2.5</vt:lpwstr>
  </property>
</Properties>
</file>